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55"/>
  </p:notesMasterIdLst>
  <p:sldIdLst>
    <p:sldId id="298" r:id="rId2"/>
    <p:sldId id="348" r:id="rId3"/>
    <p:sldId id="351" r:id="rId4"/>
    <p:sldId id="352" r:id="rId5"/>
    <p:sldId id="353" r:id="rId6"/>
    <p:sldId id="380" r:id="rId7"/>
    <p:sldId id="375" r:id="rId8"/>
    <p:sldId id="381" r:id="rId9"/>
    <p:sldId id="376" r:id="rId10"/>
    <p:sldId id="378" r:id="rId11"/>
    <p:sldId id="379" r:id="rId12"/>
    <p:sldId id="372" r:id="rId13"/>
    <p:sldId id="373" r:id="rId14"/>
    <p:sldId id="374" r:id="rId15"/>
    <p:sldId id="324" r:id="rId16"/>
    <p:sldId id="342" r:id="rId17"/>
    <p:sldId id="333" r:id="rId18"/>
    <p:sldId id="323" r:id="rId19"/>
    <p:sldId id="325" r:id="rId20"/>
    <p:sldId id="332" r:id="rId21"/>
    <p:sldId id="327" r:id="rId22"/>
    <p:sldId id="326" r:id="rId23"/>
    <p:sldId id="330" r:id="rId24"/>
    <p:sldId id="329" r:id="rId25"/>
    <p:sldId id="331" r:id="rId26"/>
    <p:sldId id="328" r:id="rId27"/>
    <p:sldId id="334" r:id="rId28"/>
    <p:sldId id="335" r:id="rId29"/>
    <p:sldId id="336" r:id="rId30"/>
    <p:sldId id="338" r:id="rId31"/>
    <p:sldId id="339" r:id="rId32"/>
    <p:sldId id="340" r:id="rId33"/>
    <p:sldId id="341" r:id="rId34"/>
    <p:sldId id="337" r:id="rId35"/>
    <p:sldId id="346" r:id="rId36"/>
    <p:sldId id="345" r:id="rId37"/>
    <p:sldId id="347" r:id="rId38"/>
    <p:sldId id="359" r:id="rId39"/>
    <p:sldId id="360" r:id="rId40"/>
    <p:sldId id="354" r:id="rId41"/>
    <p:sldId id="361" r:id="rId42"/>
    <p:sldId id="362" r:id="rId43"/>
    <p:sldId id="363" r:id="rId44"/>
    <p:sldId id="364" r:id="rId45"/>
    <p:sldId id="365" r:id="rId46"/>
    <p:sldId id="357" r:id="rId47"/>
    <p:sldId id="366" r:id="rId48"/>
    <p:sldId id="367" r:id="rId49"/>
    <p:sldId id="368" r:id="rId50"/>
    <p:sldId id="369" r:id="rId51"/>
    <p:sldId id="370" r:id="rId52"/>
    <p:sldId id="371" r:id="rId53"/>
    <p:sldId id="310" r:id="rId5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99CCFF"/>
    <a:srgbClr val="FFFFCC"/>
    <a:srgbClr val="CCCC00"/>
    <a:srgbClr val="000000"/>
    <a:srgbClr val="FF3300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2" autoAdjust="0"/>
    <p:restoredTop sz="94660"/>
  </p:normalViewPr>
  <p:slideViewPr>
    <p:cSldViewPr>
      <p:cViewPr>
        <p:scale>
          <a:sx n="63" d="100"/>
          <a:sy n="63" d="100"/>
        </p:scale>
        <p:origin x="8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F265365E-9B26-45F0-9E17-663E4EAAD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490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C3BD5-DB9D-4A9F-9F19-6C833C819F0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49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73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53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011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607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794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075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968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834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1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81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612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362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195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74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8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81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92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02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6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9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365E-9B26-45F0-9E17-663E4EAADC0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45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A63579D-0F8C-47DE-9B1E-800ECA56B7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239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3BC1-639B-4C2C-97B8-0AD4532440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86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21E1-C0BA-44C4-BFBB-945F8FD8C6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810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52FF-B2F3-4428-94AE-9AF501BF4F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53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847F5C6-4870-4810-B629-E4A64F9F13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558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B9E-1C6A-4A9F-994F-04E150B73D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5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D507-67B6-46B2-BC61-4BD75B4AF0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0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E442-04AC-4A14-9F12-FCAA71936F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10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1F61-1B14-4834-94DB-D3826C5A4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8CB0-5D5D-4D82-9815-199A5254C5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4F2-4927-4F81-8FF9-0987BF536B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0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E8CCED9-8ECC-451E-A41D-7B222F71D1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9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676400"/>
            <a:ext cx="8915400" cy="24384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200"/>
              </a:spcBef>
              <a:spcAft>
                <a:spcPts val="5400"/>
              </a:spcAft>
            </a:pPr>
            <a:r>
              <a:rPr lang="zh-TW" altLang="en-US" sz="7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為何希奇？</a:t>
            </a:r>
            <a:r>
              <a:rPr lang="en-US" altLang="zh-TW" sz="7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7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啟示錄</a:t>
            </a:r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17</a:t>
            </a:r>
            <a:endParaRPr lang="en-US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83" y="457200"/>
            <a:ext cx="9943217" cy="59872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83" y="647381"/>
            <a:ext cx="9943217" cy="560686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209800"/>
            <a:ext cx="3508248" cy="963168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啟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示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錄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十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>
                <a:latin typeface="HanWangWCL02" panose="02020600000000000000" pitchFamily="18" charset="-120"/>
                <a:ea typeface="HanWangWCL02" panose="02020600000000000000" pitchFamily="18" charset="-120"/>
              </a:rPr>
              <a:t>七</a:t>
            </a:r>
            <a:endParaRPr lang="en-US" sz="7200" dirty="0">
              <a:latin typeface="HanWangWCL02" panose="02020600000000000000" pitchFamily="18" charset="-120"/>
              <a:ea typeface="HanWangWCL02" panose="020206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"/>
            <a:ext cx="106680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/>
              <a:t>1</a:t>
            </a:r>
            <a:r>
              <a:rPr lang="zh-TW" altLang="en-US" sz="3600" dirty="0"/>
              <a:t>  拿著七碗的七位天使中，有一位前來對我說：「你到這裡來，我將坐在眾水上的大淫婦所要受的刑罰指給你看。 </a:t>
            </a:r>
            <a:r>
              <a:rPr lang="en-US" altLang="zh-TW" sz="3600" dirty="0" smtClean="0"/>
              <a:t>2</a:t>
            </a:r>
            <a:r>
              <a:rPr lang="en-US" altLang="zh-TW" sz="3600" dirty="0"/>
              <a:t>  </a:t>
            </a:r>
            <a:r>
              <a:rPr lang="zh-TW" altLang="en-US" sz="3600" dirty="0"/>
              <a:t>地上的君王與他行淫，住在地上的人喝醉了他淫亂的酒。」 </a:t>
            </a:r>
          </a:p>
          <a:p>
            <a:pPr marL="0" indent="0">
              <a:buNone/>
            </a:pPr>
            <a:r>
              <a:rPr lang="en-US" altLang="zh-TW" sz="3600" dirty="0" smtClean="0"/>
              <a:t>3</a:t>
            </a:r>
            <a:r>
              <a:rPr lang="en-US" altLang="zh-TW" sz="3600" dirty="0"/>
              <a:t>  </a:t>
            </a:r>
            <a:r>
              <a:rPr lang="zh-TW" altLang="en-US" sz="3600" dirty="0"/>
              <a:t>我被聖靈感動，天使帶我到曠野去，我就看見一個女人騎在朱紅色的獸上；那獸有七頭十角，遍體有褻瀆的名號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4</a:t>
            </a:r>
            <a:r>
              <a:rPr lang="en-US" altLang="zh-TW" sz="3600" dirty="0"/>
              <a:t>  </a:t>
            </a:r>
            <a:r>
              <a:rPr lang="zh-TW" altLang="en-US" sz="3600" dirty="0"/>
              <a:t>那女人穿著紫色和朱紅色的衣服，用金子、寶石、珍珠為妝飾；手拿金杯，杯中盛滿了可憎之物，就是他淫亂的污穢。 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5</a:t>
            </a:r>
            <a:r>
              <a:rPr lang="en-US" altLang="zh-TW" sz="3600" dirty="0"/>
              <a:t>  </a:t>
            </a:r>
            <a:r>
              <a:rPr lang="zh-TW" altLang="en-US" sz="3600" dirty="0"/>
              <a:t>在他額上有名寫著說：「奧秘哉！大巴比倫，作世上的淫婦和一切可憎之物的母。」 </a:t>
            </a:r>
            <a:r>
              <a:rPr lang="en-US" altLang="zh-TW" sz="3600" dirty="0" smtClean="0"/>
              <a:t>6</a:t>
            </a:r>
            <a:r>
              <a:rPr lang="en-US" altLang="zh-TW" sz="3600" dirty="0"/>
              <a:t>  </a:t>
            </a:r>
            <a:r>
              <a:rPr lang="zh-TW" altLang="en-US" sz="3600" dirty="0"/>
              <a:t>我又看見那女人喝醉了聖徒的血和為耶穌作見證之人的血</a:t>
            </a:r>
            <a:r>
              <a:rPr lang="zh-TW" altLang="en-US" sz="3600" dirty="0" smtClean="0"/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02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209800"/>
            <a:ext cx="3508248" cy="963168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啟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示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錄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十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>
                <a:latin typeface="HanWangWCL02" panose="02020600000000000000" pitchFamily="18" charset="-120"/>
                <a:ea typeface="HanWangWCL02" panose="02020600000000000000" pitchFamily="18" charset="-120"/>
              </a:rPr>
              <a:t>七</a:t>
            </a:r>
            <a:endParaRPr lang="en-US" sz="7200" dirty="0">
              <a:latin typeface="HanWangWCL02" panose="02020600000000000000" pitchFamily="18" charset="-120"/>
              <a:ea typeface="HanWangWCL02" panose="020206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"/>
            <a:ext cx="106680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我看見他，就大大的希奇。</a:t>
            </a:r>
            <a:r>
              <a:rPr lang="en-US" altLang="zh-TW" sz="3600" b="1" dirty="0"/>
              <a:t>7</a:t>
            </a:r>
            <a:r>
              <a:rPr lang="zh-TW" altLang="en-US" sz="3600" dirty="0"/>
              <a:t>  天使對我說：「你為什麼希奇呢？我要將這女人和馱著他的那七頭十角獸的奧秘告訴你。 </a:t>
            </a:r>
          </a:p>
          <a:p>
            <a:pPr marL="0" indent="0">
              <a:buNone/>
            </a:pPr>
            <a:r>
              <a:rPr lang="en-US" altLang="zh-TW" sz="3600" dirty="0" smtClean="0"/>
              <a:t>8</a:t>
            </a:r>
            <a:r>
              <a:rPr lang="en-US" altLang="zh-TW" sz="3600" dirty="0"/>
              <a:t>  </a:t>
            </a:r>
            <a:r>
              <a:rPr lang="zh-TW" altLang="en-US" sz="3600" b="1" dirty="0">
                <a:solidFill>
                  <a:srgbClr val="C00000"/>
                </a:solidFill>
              </a:rPr>
              <a:t>你所看見的獸</a:t>
            </a:r>
            <a:r>
              <a:rPr lang="zh-TW" altLang="en-US" sz="3600" dirty="0"/>
              <a:t>，先前有，如今沒有，將要從無底坑裡上來，又要歸於沉淪。凡住在地上、名字從創世以來沒有記在生命冊上的，見先前有、如今沒有、以後再有的獸，就必希奇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sz="3600" dirty="0" smtClean="0"/>
              <a:t>9</a:t>
            </a:r>
            <a:r>
              <a:rPr lang="en-US" sz="3600" dirty="0"/>
              <a:t>  </a:t>
            </a:r>
            <a:r>
              <a:rPr lang="zh-TW" altLang="en-US" sz="3600" dirty="0"/>
              <a:t>智慧的心在此可以思想。那七頭就是女人所坐的七座山</a:t>
            </a:r>
            <a:r>
              <a:rPr lang="zh-TW" altLang="en-US" sz="3600" dirty="0" smtClean="0"/>
              <a:t>，</a:t>
            </a:r>
            <a:r>
              <a:rPr lang="en-US" altLang="zh-TW" sz="3600" dirty="0" smtClean="0"/>
              <a:t>10</a:t>
            </a:r>
            <a:r>
              <a:rPr lang="en-US" altLang="zh-TW" sz="3600" dirty="0"/>
              <a:t>  </a:t>
            </a:r>
            <a:r>
              <a:rPr lang="zh-TW" altLang="en-US" sz="3600" dirty="0"/>
              <a:t>又是七位王；五位已經傾倒了，一位還在，一位還沒有來到；他來的時候，必須暫時存留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11</a:t>
            </a:r>
            <a:r>
              <a:rPr lang="en-US" altLang="zh-TW" sz="3600" dirty="0"/>
              <a:t>  </a:t>
            </a:r>
            <a:r>
              <a:rPr lang="zh-TW" altLang="en-US" sz="3600" dirty="0"/>
              <a:t>那先前有如今沒有的獸，就是第八位；他也和那七位同列，並且歸於沉淪。</a:t>
            </a:r>
          </a:p>
          <a:p>
            <a:pPr marL="0" indent="0">
              <a:buNone/>
            </a:pPr>
            <a:r>
              <a:rPr lang="zh-TW" altLang="en-US" sz="3600" dirty="0" smtClean="0"/>
              <a:t> </a:t>
            </a:r>
            <a:endParaRPr lang="zh-TW" altLang="en-US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20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209800"/>
            <a:ext cx="3508248" cy="963168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啟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示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錄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十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>
                <a:latin typeface="HanWangWCL02" panose="02020600000000000000" pitchFamily="18" charset="-120"/>
                <a:ea typeface="HanWangWCL02" panose="02020600000000000000" pitchFamily="18" charset="-120"/>
              </a:rPr>
              <a:t>七</a:t>
            </a:r>
            <a:endParaRPr lang="en-US" sz="7200" dirty="0">
              <a:latin typeface="HanWangWCL02" panose="02020600000000000000" pitchFamily="18" charset="-120"/>
              <a:ea typeface="HanWangWCL02" panose="020206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"/>
            <a:ext cx="106680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12</a:t>
            </a:r>
            <a:r>
              <a:rPr lang="en-US" altLang="zh-TW" sz="3600" dirty="0"/>
              <a:t>  </a:t>
            </a:r>
            <a:r>
              <a:rPr lang="zh-TW" altLang="en-US" sz="3600" b="1" dirty="0">
                <a:solidFill>
                  <a:srgbClr val="C00000"/>
                </a:solidFill>
              </a:rPr>
              <a:t>你所看見的那十角</a:t>
            </a:r>
            <a:r>
              <a:rPr lang="zh-TW" altLang="en-US" sz="3600" dirty="0"/>
              <a:t>就是十王；他們還沒有得國，但他們一時之間要和獸同得權柄，與王一樣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13</a:t>
            </a:r>
            <a:r>
              <a:rPr lang="en-US" altLang="zh-TW" sz="3600" dirty="0"/>
              <a:t>  </a:t>
            </a:r>
            <a:r>
              <a:rPr lang="zh-TW" altLang="en-US" sz="3600" dirty="0"/>
              <a:t>他們同心合意將自己的能力、權柄給那獸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14</a:t>
            </a:r>
            <a:r>
              <a:rPr lang="en-US" altLang="zh-TW" sz="3600" dirty="0"/>
              <a:t>  </a:t>
            </a:r>
            <a:r>
              <a:rPr lang="zh-TW" altLang="en-US" sz="3600" dirty="0"/>
              <a:t>他們與羔羊爭戰，羔羊必勝過他們，因為羔羊是萬主之主、萬王之王。同著羔羊的，就是蒙召、被選、有忠心的，也必得勝。」 </a:t>
            </a:r>
          </a:p>
          <a:p>
            <a:pPr marL="0" indent="0">
              <a:buNone/>
            </a:pPr>
            <a:r>
              <a:rPr lang="en-US" altLang="zh-TW" sz="3600" dirty="0" smtClean="0"/>
              <a:t>15</a:t>
            </a:r>
            <a:r>
              <a:rPr lang="en-US" altLang="zh-TW" sz="3600" dirty="0"/>
              <a:t>  </a:t>
            </a:r>
            <a:r>
              <a:rPr lang="zh-TW" altLang="en-US" sz="3600" dirty="0"/>
              <a:t>天使又對我說，</a:t>
            </a:r>
            <a:r>
              <a:rPr lang="zh-TW" altLang="en-US" sz="3600" b="1" dirty="0">
                <a:solidFill>
                  <a:srgbClr val="C00000"/>
                </a:solidFill>
              </a:rPr>
              <a:t>你所看見那淫婦</a:t>
            </a:r>
            <a:r>
              <a:rPr lang="zh-TW" altLang="en-US" sz="3600" dirty="0"/>
              <a:t>坐的眾水，就是多民、多人、多國、多方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16</a:t>
            </a:r>
            <a:r>
              <a:rPr lang="en-US" altLang="zh-TW" sz="3600" dirty="0"/>
              <a:t>  </a:t>
            </a:r>
            <a:r>
              <a:rPr lang="zh-TW" altLang="en-US" sz="3600" b="1" dirty="0">
                <a:solidFill>
                  <a:srgbClr val="C00000"/>
                </a:solidFill>
              </a:rPr>
              <a:t>你所看見的那十角與獸</a:t>
            </a:r>
            <a:r>
              <a:rPr lang="zh-TW" altLang="en-US" sz="3600" dirty="0"/>
              <a:t>必恨這淫婦，使他冷落赤身，又要吃他的肉，用火將他燒盡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17</a:t>
            </a:r>
            <a:r>
              <a:rPr lang="en-US" altLang="zh-TW" sz="3600" dirty="0"/>
              <a:t>  </a:t>
            </a:r>
            <a:r>
              <a:rPr lang="zh-TW" altLang="en-US" sz="3600" dirty="0"/>
              <a:t>因為神使諸王同心合意，遵行他的旨意，把自己的國給那獸，直等到神的話都應驗了</a:t>
            </a:r>
            <a:r>
              <a:rPr lang="zh-TW" altLang="en-US" sz="3600" dirty="0" smtClean="0"/>
              <a:t>。</a:t>
            </a:r>
            <a:endParaRPr lang="zh-TW" altLang="en-US" sz="3600" dirty="0"/>
          </a:p>
          <a:p>
            <a:pPr marL="0" indent="0">
              <a:buNone/>
            </a:pPr>
            <a:r>
              <a:rPr lang="en-US" altLang="zh-TW" sz="3600" dirty="0" smtClean="0"/>
              <a:t>18</a:t>
            </a:r>
            <a:r>
              <a:rPr lang="en-US" altLang="zh-TW" sz="3600" dirty="0"/>
              <a:t>  </a:t>
            </a:r>
            <a:r>
              <a:rPr lang="zh-TW" altLang="en-US" sz="3600" b="1" dirty="0">
                <a:solidFill>
                  <a:srgbClr val="C00000"/>
                </a:solidFill>
              </a:rPr>
              <a:t>你所看見的那女人</a:t>
            </a:r>
            <a:r>
              <a:rPr lang="zh-TW" altLang="en-US" sz="3600" dirty="0"/>
              <a:t>就是管轄地上眾王的大城。</a:t>
            </a:r>
            <a:r>
              <a:rPr lang="zh-TW" altLang="en-US" sz="3600" dirty="0" smtClean="0"/>
              <a:t>」 </a:t>
            </a:r>
            <a:endParaRPr lang="zh-TW" altLang="en-US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52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1219200"/>
            <a:ext cx="3508248" cy="963168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啟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示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錄</a:t>
            </a:r>
            <a:endParaRPr lang="en-US" sz="7200" dirty="0">
              <a:latin typeface="HanWangWCL02" panose="02020600000000000000" pitchFamily="18" charset="-120"/>
              <a:ea typeface="HanWangWCL02" panose="020206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28600"/>
            <a:ext cx="5105400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序言</a:t>
            </a:r>
            <a:r>
              <a:rPr lang="zh-TW" altLang="en-US" sz="3600" dirty="0" smtClean="0"/>
              <a:t>（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）</a:t>
            </a:r>
            <a:endParaRPr lang="en-US" altLang="zh-TW" sz="3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七個教會</a:t>
            </a:r>
            <a:r>
              <a:rPr lang="zh-TW" altLang="en-US" sz="3600" dirty="0" smtClean="0">
                <a:solidFill>
                  <a:srgbClr val="C00000"/>
                </a:solidFill>
              </a:rPr>
              <a:t>（</a:t>
            </a:r>
            <a:r>
              <a:rPr lang="en-US" altLang="zh-TW" sz="3600" dirty="0" smtClean="0">
                <a:solidFill>
                  <a:srgbClr val="C00000"/>
                </a:solidFill>
              </a:rPr>
              <a:t>2-3</a:t>
            </a:r>
            <a:r>
              <a:rPr lang="zh-TW" altLang="en-US" sz="3600" dirty="0" smtClean="0">
                <a:solidFill>
                  <a:srgbClr val="C00000"/>
                </a:solidFill>
              </a:rPr>
              <a:t>）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封嚴的書卷</a:t>
            </a:r>
            <a:r>
              <a:rPr lang="zh-TW" altLang="en-US" sz="3600" dirty="0" smtClean="0"/>
              <a:t>（</a:t>
            </a:r>
            <a:r>
              <a:rPr lang="en-US" altLang="zh-TW" sz="3600" dirty="0" smtClean="0"/>
              <a:t>4-5</a:t>
            </a:r>
            <a:r>
              <a:rPr lang="zh-TW" altLang="en-US" sz="3600" dirty="0" smtClean="0"/>
              <a:t>）</a:t>
            </a:r>
            <a:endParaRPr lang="en-US" altLang="zh-TW" sz="3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七印</a:t>
            </a:r>
            <a:r>
              <a:rPr lang="zh-TW" altLang="en-US" sz="3600" dirty="0" smtClean="0">
                <a:solidFill>
                  <a:srgbClr val="C00000"/>
                </a:solidFill>
              </a:rPr>
              <a:t>（</a:t>
            </a:r>
            <a:r>
              <a:rPr lang="en-US" altLang="zh-TW" sz="3600" dirty="0" smtClean="0">
                <a:solidFill>
                  <a:srgbClr val="C00000"/>
                </a:solidFill>
              </a:rPr>
              <a:t>6-7</a:t>
            </a:r>
            <a:r>
              <a:rPr lang="zh-TW" altLang="en-US" sz="3600" dirty="0" smtClean="0">
                <a:solidFill>
                  <a:srgbClr val="C00000"/>
                </a:solidFill>
              </a:rPr>
              <a:t>）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七號</a:t>
            </a:r>
            <a:r>
              <a:rPr lang="zh-TW" altLang="en-US" sz="3600" dirty="0" smtClean="0">
                <a:solidFill>
                  <a:srgbClr val="C00000"/>
                </a:solidFill>
              </a:rPr>
              <a:t>（</a:t>
            </a:r>
            <a:r>
              <a:rPr lang="en-US" altLang="zh-TW" sz="3600" dirty="0" smtClean="0">
                <a:solidFill>
                  <a:srgbClr val="C00000"/>
                </a:solidFill>
              </a:rPr>
              <a:t>8-11</a:t>
            </a:r>
            <a:r>
              <a:rPr lang="zh-TW" altLang="en-US" sz="3600" dirty="0" smtClean="0">
                <a:solidFill>
                  <a:srgbClr val="C00000"/>
                </a:solidFill>
              </a:rPr>
              <a:t>）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聖徒的爭戰</a:t>
            </a:r>
            <a:r>
              <a:rPr lang="zh-TW" altLang="en-US" sz="3600" dirty="0" smtClean="0"/>
              <a:t>（</a:t>
            </a:r>
            <a:r>
              <a:rPr lang="en-US" altLang="zh-TW" sz="3600" dirty="0" smtClean="0"/>
              <a:t>12-14</a:t>
            </a:r>
            <a:r>
              <a:rPr lang="zh-TW" altLang="en-US" sz="3600" dirty="0" smtClean="0"/>
              <a:t>）</a:t>
            </a:r>
            <a:endParaRPr lang="en-US" altLang="zh-TW" sz="3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七碗</a:t>
            </a:r>
            <a:r>
              <a:rPr lang="zh-TW" altLang="en-US" sz="3600" dirty="0" smtClean="0">
                <a:solidFill>
                  <a:srgbClr val="C00000"/>
                </a:solidFill>
              </a:rPr>
              <a:t>（</a:t>
            </a:r>
            <a:r>
              <a:rPr lang="en-US" altLang="zh-TW" sz="3600" dirty="0" smtClean="0">
                <a:solidFill>
                  <a:srgbClr val="C00000"/>
                </a:solidFill>
              </a:rPr>
              <a:t>15-16</a:t>
            </a:r>
            <a:r>
              <a:rPr lang="zh-TW" altLang="en-US" sz="3600" dirty="0" smtClean="0">
                <a:solidFill>
                  <a:srgbClr val="C00000"/>
                </a:solidFill>
              </a:rPr>
              <a:t>）</a:t>
            </a:r>
            <a:endParaRPr lang="en-US" altLang="zh-TW" sz="36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8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1219200"/>
            <a:ext cx="3508248" cy="963168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啟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示</a:t>
            </a:r>
            <a: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/>
            </a:r>
            <a:br>
              <a:rPr lang="en-US" altLang="zh-TW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</a:br>
            <a:r>
              <a:rPr lang="zh-TW" altLang="en-US" sz="7200" dirty="0" smtClean="0">
                <a:latin typeface="HanWangWCL02" panose="02020600000000000000" pitchFamily="18" charset="-120"/>
                <a:ea typeface="HanWangWCL02" panose="02020600000000000000" pitchFamily="18" charset="-120"/>
              </a:rPr>
              <a:t>錄</a:t>
            </a:r>
            <a:endParaRPr lang="en-US" sz="7200" dirty="0">
              <a:latin typeface="HanWangWCL02" panose="02020600000000000000" pitchFamily="18" charset="-120"/>
              <a:ea typeface="HanWangWCL02" panose="020206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28600"/>
            <a:ext cx="5105400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序言</a:t>
            </a:r>
            <a:r>
              <a:rPr lang="zh-TW" altLang="en-US" sz="3600" dirty="0" smtClean="0"/>
              <a:t>（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）</a:t>
            </a:r>
            <a:endParaRPr lang="en-US" altLang="zh-TW" sz="3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七個教會</a:t>
            </a:r>
            <a:r>
              <a:rPr lang="zh-TW" altLang="en-US" sz="3600" dirty="0" smtClean="0">
                <a:solidFill>
                  <a:srgbClr val="C00000"/>
                </a:solidFill>
              </a:rPr>
              <a:t>（</a:t>
            </a:r>
            <a:r>
              <a:rPr lang="en-US" altLang="zh-TW" sz="3600" dirty="0" smtClean="0">
                <a:solidFill>
                  <a:srgbClr val="C00000"/>
                </a:solidFill>
              </a:rPr>
              <a:t>2-3</a:t>
            </a:r>
            <a:r>
              <a:rPr lang="zh-TW" altLang="en-US" sz="3600" dirty="0" smtClean="0">
                <a:solidFill>
                  <a:srgbClr val="C00000"/>
                </a:solidFill>
              </a:rPr>
              <a:t>）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封嚴的書卷</a:t>
            </a:r>
            <a:r>
              <a:rPr lang="zh-TW" altLang="en-US" sz="3600" dirty="0" smtClean="0"/>
              <a:t>（</a:t>
            </a:r>
            <a:r>
              <a:rPr lang="en-US" altLang="zh-TW" sz="3600" dirty="0" smtClean="0"/>
              <a:t>4-5</a:t>
            </a:r>
            <a:r>
              <a:rPr lang="zh-TW" altLang="en-US" sz="3600" dirty="0" smtClean="0"/>
              <a:t>）</a:t>
            </a:r>
            <a:endParaRPr lang="en-US" altLang="zh-TW" sz="3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七印</a:t>
            </a:r>
            <a:r>
              <a:rPr lang="zh-TW" altLang="en-US" sz="3600" dirty="0" smtClean="0">
                <a:solidFill>
                  <a:srgbClr val="C00000"/>
                </a:solidFill>
              </a:rPr>
              <a:t>（</a:t>
            </a:r>
            <a:r>
              <a:rPr lang="en-US" altLang="zh-TW" sz="3600" dirty="0" smtClean="0">
                <a:solidFill>
                  <a:srgbClr val="C00000"/>
                </a:solidFill>
              </a:rPr>
              <a:t>6-7</a:t>
            </a:r>
            <a:r>
              <a:rPr lang="zh-TW" altLang="en-US" sz="3600" dirty="0" smtClean="0">
                <a:solidFill>
                  <a:srgbClr val="C00000"/>
                </a:solidFill>
              </a:rPr>
              <a:t>）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七號</a:t>
            </a:r>
            <a:r>
              <a:rPr lang="zh-TW" altLang="en-US" sz="3600" dirty="0" smtClean="0">
                <a:solidFill>
                  <a:srgbClr val="C00000"/>
                </a:solidFill>
              </a:rPr>
              <a:t>（</a:t>
            </a:r>
            <a:r>
              <a:rPr lang="en-US" altLang="zh-TW" sz="3600" dirty="0" smtClean="0">
                <a:solidFill>
                  <a:srgbClr val="C00000"/>
                </a:solidFill>
              </a:rPr>
              <a:t>8-11</a:t>
            </a:r>
            <a:r>
              <a:rPr lang="zh-TW" altLang="en-US" sz="3600" dirty="0" smtClean="0">
                <a:solidFill>
                  <a:srgbClr val="C00000"/>
                </a:solidFill>
              </a:rPr>
              <a:t>）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聖徒的爭戰</a:t>
            </a:r>
            <a:r>
              <a:rPr lang="zh-TW" altLang="en-US" sz="3600" dirty="0" smtClean="0"/>
              <a:t>（</a:t>
            </a:r>
            <a:r>
              <a:rPr lang="en-US" altLang="zh-TW" sz="3600" dirty="0" smtClean="0"/>
              <a:t>12-14</a:t>
            </a:r>
            <a:r>
              <a:rPr lang="zh-TW" altLang="en-US" sz="3600" dirty="0" smtClean="0"/>
              <a:t>）</a:t>
            </a:r>
            <a:endParaRPr lang="en-US" altLang="zh-TW" sz="3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七碗</a:t>
            </a:r>
            <a:r>
              <a:rPr lang="zh-TW" altLang="en-US" sz="3600" dirty="0" smtClean="0">
                <a:solidFill>
                  <a:srgbClr val="C00000"/>
                </a:solidFill>
              </a:rPr>
              <a:t>（</a:t>
            </a:r>
            <a:r>
              <a:rPr lang="en-US" altLang="zh-TW" sz="3600" dirty="0" smtClean="0">
                <a:solidFill>
                  <a:srgbClr val="C00000"/>
                </a:solidFill>
              </a:rPr>
              <a:t>15-16</a:t>
            </a:r>
            <a:r>
              <a:rPr lang="zh-TW" altLang="en-US" sz="3600" dirty="0" smtClean="0">
                <a:solidFill>
                  <a:srgbClr val="C00000"/>
                </a:solidFill>
              </a:rPr>
              <a:t>）</a:t>
            </a:r>
            <a:endParaRPr lang="en-US" altLang="zh-TW" sz="36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4876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333399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巴比倫城</a:t>
            </a:r>
            <a:r>
              <a:rPr lang="zh-TW" altLang="en-US" sz="4400" dirty="0">
                <a:solidFill>
                  <a:srgbClr val="333399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　</a:t>
            </a:r>
            <a:r>
              <a:rPr lang="en-US" altLang="zh-TW" sz="4400" dirty="0" smtClean="0">
                <a:solidFill>
                  <a:srgbClr val="333399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vs</a:t>
            </a:r>
            <a:r>
              <a:rPr lang="zh-TW" altLang="en-US" sz="4400" dirty="0" smtClean="0">
                <a:solidFill>
                  <a:srgbClr val="333399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　新耶路撒冷城</a:t>
            </a:r>
            <a:endParaRPr lang="en-US" altLang="zh-TW" sz="4400" dirty="0" smtClean="0">
              <a:solidFill>
                <a:srgbClr val="333399"/>
              </a:solidFill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>
                <a:solidFill>
                  <a:srgbClr val="333399"/>
                </a:solidFill>
              </a:rPr>
              <a:t>（</a:t>
            </a:r>
            <a:r>
              <a:rPr lang="en-US" altLang="zh-TW" sz="4000" dirty="0" smtClean="0">
                <a:solidFill>
                  <a:srgbClr val="333399"/>
                </a:solidFill>
              </a:rPr>
              <a:t>17-20</a:t>
            </a:r>
            <a:r>
              <a:rPr lang="zh-TW" altLang="en-US" sz="4000" dirty="0" smtClean="0">
                <a:solidFill>
                  <a:srgbClr val="333399"/>
                </a:solidFill>
              </a:rPr>
              <a:t>）</a:t>
            </a:r>
            <a:r>
              <a:rPr lang="en-US" altLang="zh-TW" sz="4000" dirty="0" smtClean="0">
                <a:solidFill>
                  <a:srgbClr val="333399"/>
                </a:solidFill>
              </a:rPr>
              <a:t>		   </a:t>
            </a:r>
            <a:r>
              <a:rPr lang="zh-TW" altLang="en-US" sz="4000" dirty="0" smtClean="0">
                <a:solidFill>
                  <a:srgbClr val="333399"/>
                </a:solidFill>
              </a:rPr>
              <a:t>（</a:t>
            </a:r>
            <a:r>
              <a:rPr lang="en-US" altLang="zh-TW" sz="4000" dirty="0" smtClean="0">
                <a:solidFill>
                  <a:srgbClr val="333399"/>
                </a:solidFill>
              </a:rPr>
              <a:t>21-22</a:t>
            </a:r>
            <a:r>
              <a:rPr lang="zh-TW" altLang="en-US" sz="4000" dirty="0" smtClean="0">
                <a:solidFill>
                  <a:srgbClr val="333399"/>
                </a:solidFill>
              </a:rPr>
              <a:t>）</a:t>
            </a:r>
            <a:endParaRPr lang="en-US" altLang="zh-TW" sz="4000" dirty="0">
              <a:solidFill>
                <a:srgbClr val="333399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333399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4400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3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5410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6900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3800" spc="-15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拿</a:t>
            </a:r>
            <a:r>
              <a:rPr lang="zh-TW" altLang="en-US" sz="3800" spc="-15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著七個金碗、盛滿末後七災的七位天使中，有一位來對我說：</a:t>
            </a:r>
            <a:r>
              <a:rPr lang="zh-TW" altLang="en-US" sz="3800" spc="-15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「你到這裡來，我要將</a:t>
            </a:r>
            <a:r>
              <a:rPr lang="zh-TW" altLang="en-US" sz="3800" spc="-15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新婦</a:t>
            </a:r>
            <a:r>
              <a:rPr lang="en-US" altLang="zh-TW" sz="3800" spc="-15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  <a:r>
              <a:rPr lang="zh-TW" altLang="en-US" sz="3800" spc="-15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指</a:t>
            </a:r>
            <a:r>
              <a:rPr lang="zh-TW" altLang="en-US" sz="3800" spc="-15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給你看</a:t>
            </a:r>
            <a:r>
              <a:rPr lang="zh-TW" altLang="en-US" sz="3800" spc="-15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en-US" sz="3800" spc="-150" dirty="0" smtClean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endParaRPr lang="en-US" altLang="zh-TW" sz="3800" spc="-150" dirty="0" smtClean="0">
              <a:solidFill>
                <a:srgbClr val="C00000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90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3800" spc="-150" dirty="0">
              <a:solidFill>
                <a:schemeClr val="tx1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90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800" spc="-150" dirty="0">
                <a:solidFill>
                  <a:srgbClr val="33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我被聖靈感動，天使就帶我到一座高大的</a:t>
            </a:r>
            <a:r>
              <a:rPr lang="zh-TW" altLang="en-US" sz="3800" spc="-150" dirty="0" smtClean="0">
                <a:solidFill>
                  <a:srgbClr val="33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山</a:t>
            </a:r>
            <a:r>
              <a:rPr lang="en-US" altLang="zh-TW" sz="3800" spc="-150" dirty="0" smtClean="0">
                <a:solidFill>
                  <a:srgbClr val="33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  <a:endParaRPr lang="en-US" altLang="zh-TW" sz="3800" spc="-150" dirty="0">
              <a:solidFill>
                <a:srgbClr val="33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900" indent="0" algn="ctr" fontAlgn="auto">
              <a:buNone/>
            </a:pPr>
            <a:r>
              <a:rPr lang="en-US" sz="3800" b="0" dirty="0" smtClean="0">
                <a:solidFill>
                  <a:schemeClr val="tx1"/>
                </a:solidFill>
              </a:rPr>
              <a:t>(21:9, 10)</a:t>
            </a:r>
            <a:endParaRPr lang="en-US" sz="3800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5410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6900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3800" spc="-15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拿</a:t>
            </a:r>
            <a:r>
              <a:rPr lang="zh-TW" altLang="en-US" sz="3800" spc="-15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著七碗的七位天使中，有一位前來對我說：</a:t>
            </a:r>
            <a:r>
              <a:rPr lang="zh-TW" altLang="en-US" sz="3800" spc="-15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「你到這裡來，我將坐在眾水上的大淫</a:t>
            </a:r>
            <a:r>
              <a:rPr lang="zh-TW" altLang="en-US" sz="3800" spc="-15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婦</a:t>
            </a:r>
            <a:r>
              <a:rPr lang="en-US" altLang="zh-TW" sz="3800" spc="-15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  <a:r>
              <a:rPr lang="zh-TW" altLang="en-US" sz="3800" spc="-15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指</a:t>
            </a:r>
            <a:r>
              <a:rPr lang="zh-TW" altLang="en-US" sz="3800" spc="-15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給你看</a:t>
            </a:r>
            <a:r>
              <a:rPr lang="zh-TW" altLang="en-US" sz="3800" spc="-15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en-US" sz="3800" spc="-150" dirty="0" smtClean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endParaRPr lang="en-US" altLang="zh-TW" sz="3800" spc="-150" dirty="0" smtClean="0">
              <a:solidFill>
                <a:srgbClr val="C00000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90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3800" spc="-150" dirty="0">
              <a:solidFill>
                <a:schemeClr val="tx1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90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800" spc="-150" dirty="0">
                <a:solidFill>
                  <a:srgbClr val="33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我被聖靈感動，天使帶我到曠野</a:t>
            </a:r>
            <a:r>
              <a:rPr lang="zh-TW" altLang="en-US" sz="3800" spc="-150" dirty="0" smtClean="0">
                <a:solidFill>
                  <a:srgbClr val="33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去</a:t>
            </a:r>
            <a:r>
              <a:rPr lang="en-US" altLang="zh-TW" sz="3800" spc="-150" dirty="0" smtClean="0">
                <a:solidFill>
                  <a:srgbClr val="33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</a:p>
          <a:p>
            <a:pPr marL="36900" indent="0" algn="ctr" fontAlgn="auto">
              <a:buNone/>
            </a:pPr>
            <a:r>
              <a:rPr lang="en-US" sz="3600" b="0" dirty="0">
                <a:solidFill>
                  <a:schemeClr val="tx1"/>
                </a:solidFill>
              </a:rPr>
              <a:t>(17:1, 3)</a:t>
            </a:r>
          </a:p>
        </p:txBody>
      </p:sp>
    </p:spTree>
    <p:extLst>
      <p:ext uri="{BB962C8B-B14F-4D97-AF65-F5344CB8AC3E}">
        <p14:creationId xmlns:p14="http://schemas.microsoft.com/office/powerpoint/2010/main" val="29671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9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憑信，他離別吾珥；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因信，全然奉上愛子；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憑信，還有人全力抓住天使，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贏到祝福、換了名字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.</a:t>
            </a: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4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968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新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07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31140" y="1668776"/>
            <a:ext cx="563372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968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新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9680" y="1676400"/>
            <a:ext cx="5633720" cy="685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2968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寶石</a:t>
            </a: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珍珠、精金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01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31140" y="1668776"/>
            <a:ext cx="563372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968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新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9680" y="1676400"/>
            <a:ext cx="5633720" cy="685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2968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寶石</a:t>
            </a: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珍珠、精金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2968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羔羊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6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3040376"/>
            <a:ext cx="5633720" cy="685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7140" y="3048000"/>
            <a:ext cx="563372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31140" y="1668776"/>
            <a:ext cx="563372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968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新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9680" y="1676400"/>
            <a:ext cx="5633720" cy="685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2968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寶石</a:t>
            </a: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珍珠、精金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2968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羔羊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46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前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、如今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沒有、以後再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2968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昔在、今在、以後永在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68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3040376"/>
            <a:ext cx="5633720" cy="685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7140" y="3048000"/>
            <a:ext cx="563372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31140" y="1668776"/>
            <a:ext cx="563372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968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新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9680" y="1676400"/>
            <a:ext cx="5633720" cy="685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2968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寶石</a:t>
            </a: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珍珠、精金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2968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羔羊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46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前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、如今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沒有、以後再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2968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昔在、今在、以後永在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1140" y="36576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淫亂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污穢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329680" y="36576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不潔淨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的不得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進那城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29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3040376"/>
            <a:ext cx="5633720" cy="685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7140" y="3048000"/>
            <a:ext cx="5633720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4419600"/>
            <a:ext cx="563372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7140" y="4427224"/>
            <a:ext cx="563372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31140" y="1668776"/>
            <a:ext cx="563372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968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新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9680" y="1676400"/>
            <a:ext cx="5633720" cy="685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2968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寶石</a:t>
            </a: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珍珠、精金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2968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羔羊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46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前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、如今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沒有、以後再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2968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昔在、今在、以後永在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1140" y="36576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淫亂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污穢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329680" y="36576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不潔淨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的不得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進那城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31140" y="4343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歸於沉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淪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329680" y="4343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作王直到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永遠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1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3040376"/>
            <a:ext cx="5633720" cy="685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7140" y="3048000"/>
            <a:ext cx="5633720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4419600"/>
            <a:ext cx="563372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7140" y="4427224"/>
            <a:ext cx="563372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31140" y="1668776"/>
            <a:ext cx="563372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30479"/>
            <a:ext cx="563372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新耶路撒冷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968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新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329680" y="1676400"/>
            <a:ext cx="5633720" cy="685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2968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寶石</a:t>
            </a: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珍珠、精金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2968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羔羊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46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前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、如今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沒有、以後再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2968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昔在、今在、以後永在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1140" y="36576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淫亂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污穢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329680" y="36576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不潔淨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的不得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進那城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31140" y="4343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歸於沉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淪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329680" y="4343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作王直到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永遠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28600" y="5105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地上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眾王的大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城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327140" y="5105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從天而降的聖城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9680" y="152400"/>
            <a:ext cx="5633720" cy="6248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為什麼是巴比倫</a:t>
            </a:r>
            <a:r>
              <a:rPr lang="en-US" altLang="zh-TW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?</a:t>
            </a: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rgbClr val="FF0000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巴別塔</a:t>
            </a:r>
            <a:endParaRPr lang="en-US" altLang="zh-TW" sz="4400" b="0" dirty="0" smtClean="0">
              <a:solidFill>
                <a:srgbClr val="FF0000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1390950" lvl="4" indent="-742950" fontAlgn="auto">
              <a:buFont typeface="Wingdings" panose="05000000000000000000" pitchFamily="2" charset="2"/>
              <a:buChar char="Ø"/>
            </a:pPr>
            <a:r>
              <a:rPr lang="zh-TW" altLang="en-US" sz="42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抗拒神的旨意</a:t>
            </a:r>
            <a:endParaRPr lang="en-US" altLang="zh-TW" sz="42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1390950" lvl="4" indent="-742950" fontAlgn="auto">
              <a:buFont typeface="Wingdings" panose="05000000000000000000" pitchFamily="2" charset="2"/>
              <a:buChar char="Ø"/>
            </a:pPr>
            <a:r>
              <a:rPr lang="zh-TW" altLang="en-US" sz="42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高舉人的中心</a:t>
            </a:r>
            <a:endParaRPr lang="en-US" altLang="zh-TW" sz="42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rgbClr val="FF0000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4400" b="0" dirty="0" smtClean="0">
              <a:solidFill>
                <a:srgbClr val="FF0000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1390950" lvl="4" indent="-742950" fontAlgn="auto">
              <a:buFont typeface="Wingdings" panose="05000000000000000000" pitchFamily="2" charset="2"/>
              <a:buChar char="Ø"/>
            </a:pPr>
            <a:r>
              <a:rPr lang="zh-TW" altLang="en-US" sz="42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偶像的中心</a:t>
            </a:r>
            <a:endParaRPr lang="en-US" altLang="zh-TW" sz="4200" b="0" dirty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1390950" lvl="4" indent="-742950" fontAlgn="auto">
              <a:buFont typeface="Wingdings" panose="05000000000000000000" pitchFamily="2" charset="2"/>
              <a:buChar char="Ø"/>
            </a:pPr>
            <a:r>
              <a:rPr lang="zh-TW" altLang="en-US" sz="42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人王國的高</a:t>
            </a:r>
            <a:r>
              <a:rPr lang="zh-CN" altLang="en-US" sz="42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峰</a:t>
            </a:r>
            <a:endParaRPr lang="en-US" altLang="zh-TW" sz="4200" b="0" dirty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0" lvl="2" indent="0" algn="ctr" fontAlgn="auto">
              <a:buNone/>
            </a:pP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8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29680" y="152400"/>
            <a:ext cx="5633720" cy="6248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為什麼是淫婦</a:t>
            </a:r>
            <a:r>
              <a:rPr lang="en-US" altLang="zh-TW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?</a:t>
            </a: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rgbClr val="FF0000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婚姻中不忠</a:t>
            </a:r>
            <a:endParaRPr lang="en-US" altLang="zh-TW" sz="4400" b="0" dirty="0" smtClean="0">
              <a:solidFill>
                <a:srgbClr val="FF0000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1390950" lvl="4" indent="-7429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2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離棄我們的主</a:t>
            </a:r>
            <a:endParaRPr lang="en-US" altLang="zh-TW" sz="42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1390950" lvl="4" indent="-7429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2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投奔於別神</a:t>
            </a:r>
            <a:endParaRPr lang="en-US" altLang="zh-TW" sz="42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CN" altLang="en-US" sz="4400" b="0" dirty="0" smtClean="0">
                <a:solidFill>
                  <a:srgbClr val="FF0000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誘惑</a:t>
            </a:r>
            <a:r>
              <a:rPr lang="zh-TW" altLang="en-US" sz="4400" b="0" dirty="0" smtClean="0">
                <a:solidFill>
                  <a:srgbClr val="FF0000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人離棄主</a:t>
            </a:r>
            <a:endParaRPr lang="en-US" altLang="zh-TW" sz="4400" b="0" dirty="0" smtClean="0">
              <a:solidFill>
                <a:srgbClr val="FF0000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1390950" lvl="4" indent="-7429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200" b="0" dirty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肉體的</a:t>
            </a:r>
            <a:r>
              <a:rPr lang="zh-TW" altLang="en-US" sz="42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情慾</a:t>
            </a:r>
            <a:endParaRPr lang="en-US" altLang="zh-TW" sz="42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1390950" lvl="4" indent="-7429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眼目的情慾</a:t>
            </a:r>
            <a:endParaRPr lang="en-US" altLang="zh-TW" sz="42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1390950" lvl="4" indent="-7429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2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今生的驕傲</a:t>
            </a:r>
            <a:endParaRPr lang="en-US" altLang="zh-TW" sz="4200" b="0" dirty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0" lvl="2" indent="0" algn="ctr" fontAlgn="auto">
              <a:buNone/>
            </a:pP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62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31140" y="1668776"/>
            <a:ext cx="563372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29680" y="152400"/>
            <a:ext cx="5633720" cy="6248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地上的財寶</a:t>
            </a: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0" lvl="2" indent="0" algn="ctr" fontAlgn="auto">
              <a:buNone/>
            </a:pP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7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憑信，他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走進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行近紅海；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因信，連潮浪也分開；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憑信，曾有人被困於獅子坑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裡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內，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仍敬拜上帝，發誓至死不改！</a:t>
            </a:r>
          </a:p>
          <a:p>
            <a:pPr marL="0" indent="0">
              <a:buNone/>
            </a:pPr>
            <a:endParaRPr lang="en-US" altLang="zh-TW" sz="4800" dirty="0" smtClean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33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31140" y="2362200"/>
            <a:ext cx="563372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29680" y="152400"/>
            <a:ext cx="5633720" cy="6248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地上的王國</a:t>
            </a: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地上的勢力</a:t>
            </a: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0" lvl="2" indent="0" algn="ctr" fontAlgn="auto">
              <a:buNone/>
            </a:pP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77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3040376"/>
            <a:ext cx="563372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46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前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、如今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沒有、以後再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29680" y="152400"/>
            <a:ext cx="5633720" cy="6248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CN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模仿</a:t>
            </a: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0" lvl="2" indent="0" algn="ctr" fontAlgn="auto">
              <a:buNone/>
            </a:pP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03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3733800"/>
            <a:ext cx="563372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46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前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、如今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沒有、以後再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1140" y="36576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淫亂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污穢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29680" y="152400"/>
            <a:ext cx="5633720" cy="6248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色情</a:t>
            </a: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0" lvl="2" indent="0" algn="ctr" fontAlgn="auto">
              <a:buNone/>
            </a:pP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9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4419600"/>
            <a:ext cx="563372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46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前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、如今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沒有、以後再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1140" y="36576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淫亂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污穢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31140" y="4343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歸於沉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淪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29680" y="152400"/>
            <a:ext cx="5633720" cy="6248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71500" lvl="2" indent="-571500" fontAlgn="auto">
              <a:buFont typeface="Arial" panose="020B0604020202020204" pitchFamily="34" charset="0"/>
              <a:buChar char="•"/>
            </a:pP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0" lvl="2" indent="0" algn="ctr" fontAlgn="auto">
              <a:buNone/>
            </a:pP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80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228600" y="5181600"/>
            <a:ext cx="563372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30481"/>
            <a:ext cx="5633720" cy="9601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52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巴比倫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40" y="914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淫婦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40" y="16002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金子、寶石、珍珠</a:t>
            </a:r>
            <a:endParaRPr lang="en-US" altLang="zh-TW" sz="40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460" y="22860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七頭十角獸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460" y="29718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前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、如今</a:t>
            </a:r>
            <a:r>
              <a:rPr lang="zh-TW" altLang="en-US" sz="32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沒有、以後再</a:t>
            </a:r>
            <a:r>
              <a:rPr lang="zh-TW" altLang="en-US" sz="32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有</a:t>
            </a:r>
            <a:endParaRPr lang="en-US" altLang="zh-TW" sz="3200" b="0" dirty="0" smtClean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1140" y="36576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淫亂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、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污穢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31140" y="4343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歸於沉</a:t>
            </a:r>
            <a:r>
              <a:rPr lang="zh-TW" altLang="en-US" sz="4000" b="0" dirty="0" smtClean="0">
                <a:solidFill>
                  <a:srgbClr val="333399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淪</a:t>
            </a:r>
            <a:endParaRPr lang="en-US" altLang="zh-TW" sz="4000" b="0" dirty="0">
              <a:solidFill>
                <a:srgbClr val="333399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28600" y="5105400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地上</a:t>
            </a:r>
            <a:r>
              <a:rPr lang="zh-TW" altLang="en-US" sz="4000" b="0" dirty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眾王的大</a:t>
            </a:r>
            <a:r>
              <a:rPr lang="zh-TW" altLang="en-US" sz="4000" b="0" dirty="0" smtClean="0">
                <a:solidFill>
                  <a:srgbClr val="C00000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城</a:t>
            </a:r>
            <a:endParaRPr lang="en-US" altLang="zh-TW" sz="4000" b="0" dirty="0" smtClean="0">
              <a:solidFill>
                <a:srgbClr val="C00000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329680" y="152400"/>
            <a:ext cx="5633720" cy="6248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71500" lvl="2" indent="-571500" fontAlgn="auto">
              <a:buFont typeface="Arial" panose="020B0604020202020204" pitchFamily="34" charset="0"/>
              <a:buChar char="•"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地上的城</a:t>
            </a:r>
            <a:r>
              <a:rPr lang="en-US" altLang="zh-TW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 vs </a:t>
            </a:r>
            <a:br>
              <a:rPr lang="en-US" altLang="zh-TW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</a:b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YenHeavy" panose="02020300000000000000" pitchFamily="18" charset="-120"/>
                <a:ea typeface="HanWangYenHeavy" panose="02020300000000000000" pitchFamily="18" charset="-120"/>
              </a:rPr>
              <a:t>天上的城</a:t>
            </a: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571500" lvl="2" indent="-571500" fontAlgn="auto">
              <a:buFont typeface="Arial" panose="020B0604020202020204" pitchFamily="34" charset="0"/>
              <a:buChar char="•"/>
            </a:pPr>
            <a:endParaRPr lang="en-US" altLang="zh-TW" sz="4400" b="0" dirty="0" smtClean="0">
              <a:solidFill>
                <a:schemeClr val="tx1"/>
              </a:solidFill>
              <a:effectLst/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  <a:p>
            <a:pPr marL="0" lvl="2" indent="0" algn="ctr" fontAlgn="auto">
              <a:buNone/>
            </a:pPr>
            <a:endParaRPr lang="en-US" altLang="zh-TW" sz="3600" b="0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5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0660"/>
            <a:ext cx="5633720" cy="96012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76400" y="-533400"/>
            <a:ext cx="89154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4200"/>
              </a:spcBef>
              <a:spcAft>
                <a:spcPts val="5400"/>
              </a:spcAft>
            </a:pP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為何希奇？</a:t>
            </a:r>
            <a:endParaRPr lang="en-US" altLang="en-US" sz="5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58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396240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2"/>
            <a:ext cx="396240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405880" y="1798321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地上人的希奇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798321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約翰的希奇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0660"/>
            <a:ext cx="5633720" cy="96012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76400" y="-533400"/>
            <a:ext cx="89154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4200"/>
              </a:spcBef>
              <a:spcAft>
                <a:spcPts val="5400"/>
              </a:spcAft>
            </a:pP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為何希奇？</a:t>
            </a:r>
            <a:endParaRPr lang="en-US" altLang="en-US" sz="5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5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3962400" cy="96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2"/>
            <a:ext cx="3962400" cy="960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405880" y="1798321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地上人的希奇</a:t>
            </a:r>
            <a:endParaRPr lang="en-US" altLang="zh-TW" sz="3600" b="0" dirty="0" smtClean="0">
              <a:solidFill>
                <a:schemeClr val="tx1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40" y="1798321"/>
            <a:ext cx="5633720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HanWangLiSuMedium" panose="02000500000000000000" pitchFamily="2" charset="-120"/>
                <a:ea typeface="HanWangLiSuMedium" panose="02000500000000000000" pitchFamily="2" charset="-120"/>
              </a:rPr>
              <a:t>約翰的希奇</a:t>
            </a:r>
            <a:endParaRPr lang="en-US" altLang="zh-TW" sz="4400" b="0" dirty="0" smtClean="0">
              <a:solidFill>
                <a:schemeClr val="tx1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lvl="2" indent="0" algn="ctr" fontAlgn="auto">
              <a:buFont typeface="Wingdings 2" charset="2"/>
              <a:buNone/>
            </a:pPr>
            <a:endParaRPr lang="en-US" altLang="zh-TW" sz="4400" b="0" dirty="0">
              <a:solidFill>
                <a:schemeClr val="tx1"/>
              </a:solidFill>
              <a:effectLst/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0660"/>
            <a:ext cx="5633720" cy="96012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76400" y="-533400"/>
            <a:ext cx="89154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4200"/>
              </a:spcBef>
              <a:spcAft>
                <a:spcPts val="5400"/>
              </a:spcAft>
            </a:pP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為何希奇？</a:t>
            </a:r>
            <a:endParaRPr lang="en-US" altLang="en-US" sz="5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3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憑信，他離別吾珥；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因信，全然奉上愛子；</a:t>
            </a: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816" y="2819400"/>
            <a:ext cx="9009186" cy="403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0" y="3353830"/>
            <a:ext cx="990600" cy="2308324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巴比倫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816" y="6039195"/>
            <a:ext cx="1524000" cy="830997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埃及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442597"/>
            <a:ext cx="2705100" cy="830997"/>
          </a:xfrm>
          <a:prstGeom prst="rect">
            <a:avLst/>
          </a:prstGeom>
          <a:solidFill>
            <a:srgbClr val="333399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應許之地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37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憑信，他離別吾珥；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因信，全然奉上愛子；</a:t>
            </a: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6" y="2819400"/>
            <a:ext cx="9009186" cy="403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0" y="3353830"/>
            <a:ext cx="990600" cy="2308324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巴比倫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816" y="6039195"/>
            <a:ext cx="1524000" cy="830997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埃及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442597"/>
            <a:ext cx="2705100" cy="830997"/>
          </a:xfrm>
          <a:prstGeom prst="rect">
            <a:avLst/>
          </a:prstGeom>
          <a:solidFill>
            <a:srgbClr val="333399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應許之地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flipH="1">
            <a:off x="5486400" y="3860292"/>
            <a:ext cx="4572000" cy="13975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在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那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某天他下決心圍繞在城外，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憑信放聲呼喊，城牆便倒塌下來；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又有先知被擄他方常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在 </a:t>
            </a:r>
            <a:endParaRPr lang="en-US" altLang="zh-TW" sz="4800" dirty="0" smtClean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  <a:p>
            <a:pPr marL="0" indent="0">
              <a:buNone/>
            </a:pP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 </a:t>
            </a:r>
            <a: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			  [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心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中靜候</a:t>
            </a:r>
            <a: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心裡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靜待，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仍確信上帝榮耀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必歸來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會回來！</a:t>
            </a:r>
          </a:p>
          <a:p>
            <a:pPr marL="0" indent="0">
              <a:buNone/>
            </a:pPr>
            <a:endParaRPr lang="en-US" altLang="zh-TW" sz="4800" dirty="0" smtClean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，還有人全力抓住天使，</a:t>
            </a:r>
          </a:p>
          <a:p>
            <a:pPr marL="0" indent="0" algn="r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贏到祝福、換了名字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.</a:t>
            </a:r>
          </a:p>
          <a:p>
            <a:pPr marL="0" indent="0" algn="r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6" y="2819400"/>
            <a:ext cx="9009186" cy="403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0" y="3353830"/>
            <a:ext cx="990600" cy="2308324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巴比倫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816" y="6039195"/>
            <a:ext cx="1524000" cy="830997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埃及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442597"/>
            <a:ext cx="2705100" cy="830997"/>
          </a:xfrm>
          <a:prstGeom prst="rect">
            <a:avLst/>
          </a:prstGeom>
          <a:solidFill>
            <a:srgbClr val="333399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應許之地</a:t>
            </a:r>
            <a:endParaRPr lang="en-US" sz="4800" dirty="0"/>
          </a:p>
        </p:txBody>
      </p:sp>
      <p:sp>
        <p:nvSpPr>
          <p:cNvPr id="8" name="U-Turn Arrow 7"/>
          <p:cNvSpPr/>
          <p:nvPr/>
        </p:nvSpPr>
        <p:spPr>
          <a:xfrm flipH="1">
            <a:off x="5486400" y="3860292"/>
            <a:ext cx="4572000" cy="13975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 flipH="1">
            <a:off x="5867400" y="4012692"/>
            <a:ext cx="3962400" cy="13213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憑信，他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走進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行近紅海；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因信，連潮浪也分開；</a:t>
            </a:r>
          </a:p>
          <a:p>
            <a:pPr marL="0" indent="0" algn="r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6" y="2819400"/>
            <a:ext cx="9009186" cy="403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0" y="3353830"/>
            <a:ext cx="990600" cy="2308324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巴比倫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816" y="6039195"/>
            <a:ext cx="1524000" cy="830997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埃及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442597"/>
            <a:ext cx="2705100" cy="830997"/>
          </a:xfrm>
          <a:prstGeom prst="rect">
            <a:avLst/>
          </a:prstGeom>
          <a:solidFill>
            <a:srgbClr val="333399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應許之地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flipH="1">
            <a:off x="5486400" y="3860292"/>
            <a:ext cx="4572000" cy="13975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 flipH="1">
            <a:off x="5867400" y="4012692"/>
            <a:ext cx="3962400" cy="13213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5400000" flipH="1">
            <a:off x="4694243" y="5293370"/>
            <a:ext cx="1524000" cy="14988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憑信，曾有人被困於獅子坑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裡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內，</a:t>
            </a:r>
          </a:p>
          <a:p>
            <a:pPr marL="0" indent="0" algn="r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仍敬拜上帝，發誓至死不改！</a:t>
            </a:r>
          </a:p>
          <a:p>
            <a:pPr marL="0" indent="0" algn="r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6" y="2819400"/>
            <a:ext cx="9009186" cy="403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0" y="3353830"/>
            <a:ext cx="990600" cy="2308324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巴比倫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816" y="6039195"/>
            <a:ext cx="1524000" cy="830997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埃及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442597"/>
            <a:ext cx="2705100" cy="830997"/>
          </a:xfrm>
          <a:prstGeom prst="rect">
            <a:avLst/>
          </a:prstGeom>
          <a:solidFill>
            <a:srgbClr val="333399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應許之地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flipH="1">
            <a:off x="5486400" y="3860292"/>
            <a:ext cx="4572000" cy="13975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 flipH="1">
            <a:off x="5867400" y="4012692"/>
            <a:ext cx="3962400" cy="13213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5400000" flipH="1">
            <a:off x="4694243" y="5293370"/>
            <a:ext cx="1524000" cy="14988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43700" y="4953000"/>
            <a:ext cx="2705100" cy="50800"/>
          </a:xfrm>
          <a:prstGeom prst="straightConnector1">
            <a:avLst/>
          </a:prstGeom>
          <a:ln w="2540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在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那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某天他下決心圍繞在城外，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憑信放聲呼喊，城牆便倒塌下來；</a:t>
            </a:r>
          </a:p>
          <a:p>
            <a:pPr marL="0" indent="0" algn="r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6" y="2819400"/>
            <a:ext cx="9009186" cy="403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0" y="3353830"/>
            <a:ext cx="990600" cy="2308324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巴比倫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816" y="6039195"/>
            <a:ext cx="1524000" cy="830997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埃及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442597"/>
            <a:ext cx="2705100" cy="830997"/>
          </a:xfrm>
          <a:prstGeom prst="rect">
            <a:avLst/>
          </a:prstGeom>
          <a:solidFill>
            <a:srgbClr val="333399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應許之地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flipH="1">
            <a:off x="5486400" y="3860292"/>
            <a:ext cx="4572000" cy="13975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 flipH="1">
            <a:off x="5867400" y="4012692"/>
            <a:ext cx="3962400" cy="13213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5400000" flipH="1">
            <a:off x="4694243" y="5293370"/>
            <a:ext cx="1524000" cy="14988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43700" y="4953000"/>
            <a:ext cx="2705100" cy="50800"/>
          </a:xfrm>
          <a:prstGeom prst="straightConnector1">
            <a:avLst/>
          </a:prstGeom>
          <a:ln w="2540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 rot="5400000" flipH="1">
            <a:off x="4540572" y="5190389"/>
            <a:ext cx="1398895" cy="1331018"/>
          </a:xfrm>
          <a:prstGeom prst="bent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又有先知被擄他方常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在心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中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靜候，</a:t>
            </a:r>
            <a:endParaRPr lang="zh-TW" alt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  <a:p>
            <a:pPr marL="0" indent="0" algn="r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仍確信上帝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榮耀必歸來！</a:t>
            </a:r>
            <a:endParaRPr lang="zh-TW" alt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6" y="2819400"/>
            <a:ext cx="9009186" cy="403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0" y="3353830"/>
            <a:ext cx="990600" cy="2308324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巴比倫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816" y="6039195"/>
            <a:ext cx="1524000" cy="830997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埃及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442597"/>
            <a:ext cx="2705100" cy="830997"/>
          </a:xfrm>
          <a:prstGeom prst="rect">
            <a:avLst/>
          </a:prstGeom>
          <a:solidFill>
            <a:srgbClr val="333399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應許之地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flipH="1">
            <a:off x="5486400" y="3860292"/>
            <a:ext cx="4572000" cy="13975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 flipH="1">
            <a:off x="5867400" y="4012692"/>
            <a:ext cx="3962400" cy="13213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5400000" flipH="1">
            <a:off x="4694243" y="5293370"/>
            <a:ext cx="1524000" cy="14988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43700" y="4953000"/>
            <a:ext cx="2705100" cy="50800"/>
          </a:xfrm>
          <a:prstGeom prst="straightConnector1">
            <a:avLst/>
          </a:prstGeom>
          <a:ln w="2540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 rot="5400000" flipH="1">
            <a:off x="4540572" y="5190389"/>
            <a:ext cx="1398895" cy="1331018"/>
          </a:xfrm>
          <a:prstGeom prst="bent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819900" y="5185202"/>
            <a:ext cx="2705100" cy="50800"/>
          </a:xfrm>
          <a:prstGeom prst="straightConnector1">
            <a:avLst/>
          </a:prstGeom>
          <a:ln w="2540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5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憑信，我們懷著憑據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；因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信，同尋著了應許；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憑信，能夠發現在世間只是寄居，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朝更美家鄉走回去！</a:t>
            </a:r>
            <a:endParaRPr lang="en-US" altLang="zh-TW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6" y="2819400"/>
            <a:ext cx="9009186" cy="403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0" y="3353830"/>
            <a:ext cx="990600" cy="2308324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巴比倫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816" y="6039195"/>
            <a:ext cx="1524000" cy="830997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prstClr val="black"/>
                </a:solidFill>
              </a:rPr>
              <a:t>埃及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442597"/>
            <a:ext cx="3467100" cy="1015663"/>
          </a:xfrm>
          <a:prstGeom prst="rect">
            <a:avLst/>
          </a:prstGeom>
          <a:solidFill>
            <a:srgbClr val="333399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prstClr val="black"/>
                </a:solidFill>
              </a:rPr>
              <a:t>應許之地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flipH="1">
            <a:off x="5486400" y="3860292"/>
            <a:ext cx="4572000" cy="13975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 flipH="1">
            <a:off x="5867400" y="4012692"/>
            <a:ext cx="3962400" cy="132130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1164"/>
            </a:avLst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5400000" flipH="1">
            <a:off x="4694243" y="5293370"/>
            <a:ext cx="1524000" cy="14988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43700" y="4953000"/>
            <a:ext cx="2705100" cy="50800"/>
          </a:xfrm>
          <a:prstGeom prst="straightConnector1">
            <a:avLst/>
          </a:prstGeom>
          <a:ln w="2540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 rot="5400000" flipH="1">
            <a:off x="4540572" y="5190389"/>
            <a:ext cx="1398895" cy="1331018"/>
          </a:xfrm>
          <a:prstGeom prst="bent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819900" y="5185202"/>
            <a:ext cx="2705100" cy="50800"/>
          </a:xfrm>
          <a:prstGeom prst="straightConnector1">
            <a:avLst/>
          </a:prstGeom>
          <a:ln w="2540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11811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chemeClr val="bg1"/>
                </a:solidFill>
              </a:rPr>
              <a:t>以賽亞書</a:t>
            </a:r>
            <a:r>
              <a:rPr lang="en-US" altLang="zh-TW" sz="4400" dirty="0" smtClean="0">
                <a:solidFill>
                  <a:schemeClr val="bg1"/>
                </a:solidFill>
              </a:rPr>
              <a:t> 52:7-11</a:t>
            </a:r>
          </a:p>
          <a:p>
            <a:pPr marL="0" indent="0">
              <a:buNone/>
            </a:pPr>
            <a:r>
              <a:rPr lang="zh-TW" altLang="en-US" sz="4400" dirty="0" smtClean="0">
                <a:solidFill>
                  <a:schemeClr val="bg1"/>
                </a:solidFill>
              </a:rPr>
              <a:t>那</a:t>
            </a:r>
            <a:r>
              <a:rPr lang="zh-TW" altLang="en-US" sz="4400" dirty="0">
                <a:solidFill>
                  <a:schemeClr val="bg1"/>
                </a:solidFill>
              </a:rPr>
              <a:t>報佳音，傳平安，報好信，傳救恩的</a:t>
            </a:r>
            <a:r>
              <a:rPr lang="zh-TW" altLang="en-US" sz="4400" dirty="0" smtClean="0">
                <a:solidFill>
                  <a:schemeClr val="bg1"/>
                </a:solidFill>
              </a:rPr>
              <a:t>，</a:t>
            </a:r>
            <a:endParaRPr lang="en-US" altLang="zh-TW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chemeClr val="bg1"/>
                </a:solidFill>
              </a:rPr>
              <a:t>對</a:t>
            </a:r>
            <a:r>
              <a:rPr lang="zh-TW" altLang="en-US" sz="4400" dirty="0">
                <a:solidFill>
                  <a:schemeClr val="bg1"/>
                </a:solidFill>
              </a:rPr>
              <a:t>錫安說</a:t>
            </a:r>
            <a:r>
              <a:rPr lang="zh-TW" altLang="en-US" sz="4400" dirty="0" smtClean="0">
                <a:solidFill>
                  <a:schemeClr val="bg1"/>
                </a:solidFill>
              </a:rPr>
              <a:t>：</a:t>
            </a:r>
            <a:r>
              <a:rPr lang="en-US" altLang="zh-TW" sz="44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en-US" altLang="zh-TW" sz="4400" dirty="0">
                <a:solidFill>
                  <a:schemeClr val="bg1"/>
                </a:solidFill>
              </a:rPr>
              <a:t>	</a:t>
            </a:r>
            <a:r>
              <a:rPr lang="zh-TW" altLang="en-US" sz="4400" dirty="0" smtClean="0">
                <a:solidFill>
                  <a:schemeClr val="bg1"/>
                </a:solidFill>
              </a:rPr>
              <a:t>你</a:t>
            </a:r>
            <a:r>
              <a:rPr lang="zh-TW" altLang="en-US" sz="4400" dirty="0">
                <a:solidFill>
                  <a:schemeClr val="bg1"/>
                </a:solidFill>
              </a:rPr>
              <a:t>的神作王了</a:t>
            </a:r>
            <a:r>
              <a:rPr lang="zh-TW" altLang="en-US" sz="4400" dirty="0" smtClean="0">
                <a:solidFill>
                  <a:schemeClr val="bg1"/>
                </a:solidFill>
              </a:rPr>
              <a:t>！這</a:t>
            </a:r>
            <a:r>
              <a:rPr lang="zh-TW" altLang="en-US" sz="4400" dirty="0">
                <a:solidFill>
                  <a:schemeClr val="bg1"/>
                </a:solidFill>
              </a:rPr>
              <a:t>人的腳登山何等佳美！ </a:t>
            </a:r>
            <a:endParaRPr lang="en-US" altLang="zh-TW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sz="4400" dirty="0" smtClean="0">
                <a:solidFill>
                  <a:schemeClr val="bg1"/>
                </a:solidFill>
              </a:rPr>
              <a:t>	</a:t>
            </a:r>
            <a:r>
              <a:rPr lang="zh-TW" altLang="en-US" sz="4400" dirty="0" smtClean="0">
                <a:solidFill>
                  <a:schemeClr val="bg1"/>
                </a:solidFill>
              </a:rPr>
              <a:t>聽</a:t>
            </a:r>
            <a:r>
              <a:rPr lang="zh-TW" altLang="en-US" sz="4400" dirty="0">
                <a:solidFill>
                  <a:schemeClr val="bg1"/>
                </a:solidFill>
              </a:rPr>
              <a:t>啊，你守望之人的聲音，他們揚起聲來</a:t>
            </a:r>
            <a:r>
              <a:rPr lang="zh-TW" altLang="en-US" sz="4400" dirty="0" smtClean="0">
                <a:solidFill>
                  <a:schemeClr val="bg1"/>
                </a:solidFill>
              </a:rPr>
              <a:t>，</a:t>
            </a:r>
            <a:r>
              <a:rPr lang="en-US" altLang="zh-TW" sz="4400" dirty="0" smtClean="0">
                <a:solidFill>
                  <a:schemeClr val="bg1"/>
                </a:solidFill>
              </a:rPr>
              <a:t>	</a:t>
            </a:r>
            <a:r>
              <a:rPr lang="zh-TW" altLang="en-US" sz="4400" dirty="0" smtClean="0">
                <a:solidFill>
                  <a:schemeClr val="bg1"/>
                </a:solidFill>
              </a:rPr>
              <a:t>一同</a:t>
            </a:r>
            <a:r>
              <a:rPr lang="zh-TW" altLang="en-US" sz="4400" dirty="0">
                <a:solidFill>
                  <a:schemeClr val="bg1"/>
                </a:solidFill>
              </a:rPr>
              <a:t>歌唱</a:t>
            </a:r>
            <a:r>
              <a:rPr lang="zh-TW" altLang="en-US" sz="4400" dirty="0" smtClean="0">
                <a:solidFill>
                  <a:schemeClr val="bg1"/>
                </a:solidFill>
              </a:rPr>
              <a:t>；</a:t>
            </a:r>
            <a:endParaRPr lang="en-US" altLang="zh-TW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chemeClr val="bg1"/>
                </a:solidFill>
              </a:rPr>
              <a:t>	</a:t>
            </a:r>
            <a:r>
              <a:rPr lang="zh-TW" altLang="en-US" sz="4400" dirty="0" smtClean="0">
                <a:solidFill>
                  <a:schemeClr val="bg1"/>
                </a:solidFill>
              </a:rPr>
              <a:t>因為</a:t>
            </a:r>
            <a:r>
              <a:rPr lang="zh-TW" altLang="en-US" sz="4400" dirty="0">
                <a:solidFill>
                  <a:schemeClr val="bg1"/>
                </a:solidFill>
              </a:rPr>
              <a:t>耶和華歸回錫安的時候</a:t>
            </a:r>
            <a:r>
              <a:rPr lang="zh-TW" altLang="en-US" sz="4400" dirty="0" smtClean="0">
                <a:solidFill>
                  <a:schemeClr val="bg1"/>
                </a:solidFill>
              </a:rPr>
              <a:t>，</a:t>
            </a:r>
            <a:endParaRPr lang="en-US" altLang="zh-TW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chemeClr val="bg1"/>
                </a:solidFill>
              </a:rPr>
              <a:t>	</a:t>
            </a:r>
            <a:r>
              <a:rPr lang="zh-TW" altLang="en-US" sz="4400" dirty="0" smtClean="0">
                <a:solidFill>
                  <a:schemeClr val="bg1"/>
                </a:solidFill>
              </a:rPr>
              <a:t>他們</a:t>
            </a:r>
            <a:r>
              <a:rPr lang="zh-TW" altLang="en-US" sz="4400" dirty="0">
                <a:solidFill>
                  <a:schemeClr val="bg1"/>
                </a:solidFill>
              </a:rPr>
              <a:t>必親眼看見</a:t>
            </a:r>
            <a:r>
              <a:rPr lang="zh-TW" altLang="en-US" sz="4400" dirty="0" smtClean="0">
                <a:solidFill>
                  <a:schemeClr val="bg1"/>
                </a:solidFill>
              </a:rPr>
              <a:t>。</a:t>
            </a:r>
            <a:endParaRPr lang="en-US" sz="4400" dirty="0">
              <a:solidFill>
                <a:schemeClr val="bg1"/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47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11811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</a:rPr>
              <a:t>耶路撒冷</a:t>
            </a:r>
            <a:r>
              <a:rPr lang="zh-TW" altLang="en-US" sz="4800" dirty="0">
                <a:solidFill>
                  <a:schemeClr val="bg1"/>
                </a:solidFill>
              </a:rPr>
              <a:t>的荒場啊，要發起歡聲，一同歌唱；因為耶和華安慰了他的百姓，救贖了耶路撒冷。 </a:t>
            </a:r>
            <a:endParaRPr lang="en-US" altLang="zh-TW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</a:rPr>
              <a:t>耶和華</a:t>
            </a:r>
            <a:r>
              <a:rPr lang="zh-TW" altLang="en-US" sz="4800" dirty="0">
                <a:solidFill>
                  <a:schemeClr val="bg1"/>
                </a:solidFill>
              </a:rPr>
              <a:t>在萬國眼前露出聖臂；地極的人都看見我們神的救恩了</a:t>
            </a:r>
            <a:r>
              <a:rPr lang="zh-TW" altLang="en-US" sz="4800" dirty="0" smtClean="0">
                <a:solidFill>
                  <a:schemeClr val="bg1"/>
                </a:solidFill>
              </a:rPr>
              <a:t>。</a:t>
            </a:r>
            <a:endParaRPr lang="en-US" sz="4800" dirty="0">
              <a:solidFill>
                <a:schemeClr val="bg1"/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01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11811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</a:rPr>
              <a:t>你們</a:t>
            </a:r>
            <a:r>
              <a:rPr lang="zh-TW" altLang="en-US" sz="4800" dirty="0">
                <a:solidFill>
                  <a:schemeClr val="bg1"/>
                </a:solidFill>
              </a:rPr>
              <a:t>離開吧！離開吧</a:t>
            </a:r>
            <a:r>
              <a:rPr lang="zh-TW" altLang="en-US" sz="4800" dirty="0" smtClean="0">
                <a:solidFill>
                  <a:schemeClr val="bg1"/>
                </a:solidFill>
              </a:rPr>
              <a:t>！</a:t>
            </a:r>
            <a:endParaRPr lang="en-US" altLang="zh-TW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</a:rPr>
              <a:t>從</a:t>
            </a:r>
            <a:r>
              <a:rPr lang="zh-TW" altLang="en-US" sz="4800" dirty="0">
                <a:solidFill>
                  <a:schemeClr val="bg1"/>
                </a:solidFill>
              </a:rPr>
              <a:t>巴比倫出來。不要沾不潔淨的物</a:t>
            </a:r>
            <a:r>
              <a:rPr lang="zh-TW" altLang="en-US" sz="4800" dirty="0" smtClean="0">
                <a:solidFill>
                  <a:schemeClr val="bg1"/>
                </a:solidFill>
              </a:rPr>
              <a:t>；要從</a:t>
            </a:r>
            <a:r>
              <a:rPr lang="zh-TW" altLang="en-US" sz="4800" dirty="0">
                <a:solidFill>
                  <a:schemeClr val="bg1"/>
                </a:solidFill>
              </a:rPr>
              <a:t>其中出來</a:t>
            </a:r>
            <a:r>
              <a:rPr lang="zh-TW" altLang="en-US" sz="4800" dirty="0" smtClean="0">
                <a:solidFill>
                  <a:schemeClr val="bg1"/>
                </a:solidFill>
              </a:rPr>
              <a:t>。</a:t>
            </a:r>
            <a:endParaRPr lang="en-US" altLang="zh-TW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</a:rPr>
              <a:t>你們</a:t>
            </a:r>
            <a:r>
              <a:rPr lang="zh-TW" altLang="en-US" sz="4800" dirty="0">
                <a:solidFill>
                  <a:schemeClr val="bg1"/>
                </a:solidFill>
              </a:rPr>
              <a:t>扛抬耶和華器皿的人哪，務要自</a:t>
            </a:r>
            <a:r>
              <a:rPr lang="zh-TW" altLang="en-US" sz="4800" dirty="0" smtClean="0">
                <a:solidFill>
                  <a:schemeClr val="bg1"/>
                </a:solidFill>
              </a:rPr>
              <a:t>潔！</a:t>
            </a:r>
            <a:endParaRPr lang="zh-TW" alt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7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憑信，他離別吾珥；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因信，全然奉上愛子；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憑信，還有人全力抓住天使，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贏到祝福、換了名字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.</a:t>
            </a: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40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憑信，我們懷著憑據；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因信，同尋著了應許；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憑信，能夠發現在世間只是寄居，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朝更美家鄉走回去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！</a:t>
            </a:r>
            <a:endParaRPr lang="en-US" altLang="zh-TW" sz="4800" dirty="0" smtClean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90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憑信，他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走進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行近紅海；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因信，連潮浪也分開；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憑信，曾有人被困於獅子坑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裡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內，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仍敬拜上帝，發誓至死不改！</a:t>
            </a:r>
          </a:p>
          <a:p>
            <a:pPr marL="0" indent="0">
              <a:buNone/>
            </a:pPr>
            <a:endParaRPr lang="en-US" altLang="zh-TW" sz="4800" dirty="0" smtClean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在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那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某天他下決心圍繞在城外，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憑信放聲呼喊，城牆便倒塌下來；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又有先知被擄他方常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在 </a:t>
            </a:r>
            <a:endParaRPr lang="en-US" altLang="zh-TW" sz="4800" dirty="0" smtClean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  <a:p>
            <a:pPr marL="0" indent="0">
              <a:buNone/>
            </a:pP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 </a:t>
            </a:r>
            <a: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			  [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心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中靜候</a:t>
            </a:r>
            <a: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心裡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靜待，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仍確信上帝榮耀 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[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必歸來</a:t>
            </a:r>
            <a:r>
              <a:rPr lang="en-US" altLang="zh-TW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] 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會回來！</a:t>
            </a:r>
          </a:p>
          <a:p>
            <a:pPr marL="0" indent="0">
              <a:buNone/>
            </a:pPr>
            <a:endParaRPr lang="en-US" altLang="zh-TW" sz="4800" dirty="0" smtClean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9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811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憑信，我們懷著憑據；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因信，同尋著了應許；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憑信，能夠發現在世間只是寄居，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朝更美家鄉走回去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HanWangHeiHeavy" panose="02000500000000000000" pitchFamily="2" charset="-120"/>
                <a:ea typeface="HanWangHeiHeavy" panose="02000500000000000000" pitchFamily="2" charset="-120"/>
              </a:rPr>
              <a:t>！</a:t>
            </a:r>
            <a:endParaRPr lang="en-US" altLang="zh-TW" sz="4800" dirty="0" smtClean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  <a:p>
            <a:pPr marL="0" indent="0">
              <a:buNone/>
            </a:pPr>
            <a:endParaRPr lang="en-US" sz="4800" dirty="0">
              <a:solidFill>
                <a:schemeClr val="bg1">
                  <a:lumMod val="95000"/>
                </a:schemeClr>
              </a:solidFill>
              <a:latin typeface="HanWangHeiHeavy" panose="02000500000000000000" pitchFamily="2" charset="-120"/>
              <a:ea typeface="HanWangHeiHeavy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11001219" cy="46912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" y="762000"/>
            <a:ext cx="11658600" cy="5181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9" y="610189"/>
            <a:ext cx="10208669" cy="56376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075" y="2702075"/>
            <a:ext cx="6858000" cy="14538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31" y="304800"/>
            <a:ext cx="9145833" cy="609912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3237</TotalTime>
  <Words>1294</Words>
  <Application>Microsoft Office PowerPoint</Application>
  <PresentationFormat>Widescreen</PresentationFormat>
  <Paragraphs>293</Paragraphs>
  <Slides>53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DFKai-SB</vt:lpstr>
      <vt:lpstr>DFKai-SB</vt:lpstr>
      <vt:lpstr>HanWangHeiHeavy</vt:lpstr>
      <vt:lpstr>HanWangLiSuMedium</vt:lpstr>
      <vt:lpstr>HanWangWCL02</vt:lpstr>
      <vt:lpstr>HanWangYenHeavy</vt:lpstr>
      <vt:lpstr>Arial</vt:lpstr>
      <vt:lpstr>Garamond</vt:lpstr>
      <vt:lpstr>Rockwell</vt:lpstr>
      <vt:lpstr>Rockwell Condensed</vt:lpstr>
      <vt:lpstr>Times New Roman</vt:lpstr>
      <vt:lpstr>Wingdings</vt:lpstr>
      <vt:lpstr>Wingdings 2</vt:lpstr>
      <vt:lpstr>Wood Type</vt:lpstr>
      <vt:lpstr>為何希奇？ 啟示錄17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啟 示 錄 十 七</vt:lpstr>
      <vt:lpstr>啟 示 錄 十 七</vt:lpstr>
      <vt:lpstr>啟 示 錄 十 七</vt:lpstr>
      <vt:lpstr>啟 示 錄</vt:lpstr>
      <vt:lpstr>啟 示 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 Wong</cp:lastModifiedBy>
  <cp:revision>111</cp:revision>
  <dcterms:created xsi:type="dcterms:W3CDTF">1601-01-01T00:00:00Z</dcterms:created>
  <dcterms:modified xsi:type="dcterms:W3CDTF">2018-11-11T14:12:22Z</dcterms:modified>
</cp:coreProperties>
</file>